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24"/>
  </p:notesMasterIdLst>
  <p:sldIdLst>
    <p:sldId id="257" r:id="rId5"/>
    <p:sldId id="261" r:id="rId6"/>
    <p:sldId id="263" r:id="rId7"/>
    <p:sldId id="289" r:id="rId8"/>
    <p:sldId id="296" r:id="rId9"/>
    <p:sldId id="285" r:id="rId10"/>
    <p:sldId id="286" r:id="rId11"/>
    <p:sldId id="287" r:id="rId12"/>
    <p:sldId id="290" r:id="rId13"/>
    <p:sldId id="288" r:id="rId14"/>
    <p:sldId id="262" r:id="rId15"/>
    <p:sldId id="282" r:id="rId16"/>
    <p:sldId id="291" r:id="rId17"/>
    <p:sldId id="295" r:id="rId18"/>
    <p:sldId id="276" r:id="rId19"/>
    <p:sldId id="292" r:id="rId20"/>
    <p:sldId id="281" r:id="rId21"/>
    <p:sldId id="265" r:id="rId22"/>
    <p:sldId id="278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65055AB-6769-C843-B7F7-758B9644EEB2}">
          <p14:sldIdLst>
            <p14:sldId id="257"/>
          </p14:sldIdLst>
        </p14:section>
        <p14:section name="content" id="{58BD9F0C-6E0D-2B4D-A109-DDE4B4B465EC}">
          <p14:sldIdLst>
            <p14:sldId id="261"/>
            <p14:sldId id="263"/>
            <p14:sldId id="289"/>
            <p14:sldId id="296"/>
            <p14:sldId id="285"/>
            <p14:sldId id="286"/>
            <p14:sldId id="287"/>
            <p14:sldId id="290"/>
            <p14:sldId id="288"/>
            <p14:sldId id="262"/>
            <p14:sldId id="282"/>
            <p14:sldId id="291"/>
            <p14:sldId id="295"/>
            <p14:sldId id="276"/>
            <p14:sldId id="292"/>
            <p14:sldId id="281"/>
            <p14:sldId id="265"/>
            <p14:sldId id="27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4" autoAdjust="0"/>
    <p:restoredTop sz="95673"/>
  </p:normalViewPr>
  <p:slideViewPr>
    <p:cSldViewPr snapToGrid="0" snapToObjects="1">
      <p:cViewPr>
        <p:scale>
          <a:sx n="105" d="100"/>
          <a:sy n="105" d="100"/>
        </p:scale>
        <p:origin x="21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73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AEE572-F924-C146-B3E5-A3BBC244B43C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BE1AF1-8817-6E49-A264-52D22E405FA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3172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640" y="1"/>
            <a:ext cx="10967720" cy="1309815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5640" y="1544596"/>
            <a:ext cx="10967720" cy="3830593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8488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6175" y="1458096"/>
            <a:ext cx="2628900" cy="3867667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0492" y="1458097"/>
            <a:ext cx="8182232" cy="3867666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159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-1076"/>
            <a:ext cx="10515600" cy="1310892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3416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14833" y="1110006"/>
            <a:ext cx="9144000" cy="2065680"/>
          </a:xfrm>
        </p:spPr>
        <p:txBody>
          <a:bodyPr anchor="b"/>
          <a:lstStyle>
            <a:lvl1pPr algn="r">
              <a:defRPr sz="4500">
                <a:solidFill>
                  <a:schemeClr val="bg1"/>
                </a:solidFill>
                <a:latin typeface="Carnac-Bold" panose="02000803000000020004" pitchFamily="2" charset="0"/>
                <a:ea typeface="Carnac-Bold" panose="02000803000000020004" pitchFamily="2" charset="0"/>
                <a:cs typeface="Carnac-Bold" panose="02000803000000020004" pitchFamily="2" charset="0"/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14833" y="3286897"/>
            <a:ext cx="9144000" cy="1087395"/>
          </a:xfrm>
        </p:spPr>
        <p:txBody>
          <a:bodyPr/>
          <a:lstStyle>
            <a:lvl1pPr marL="0" indent="0" algn="r">
              <a:buNone/>
              <a:defRPr sz="1800">
                <a:solidFill>
                  <a:schemeClr val="bg1"/>
                </a:solidFill>
                <a:latin typeface="Carnac-Regular" panose="02000503000000020004" pitchFamily="2" charset="0"/>
                <a:ea typeface="Carnac-Regular" panose="02000503000000020004" pitchFamily="2" charset="0"/>
                <a:cs typeface="Carnac-Regular" panose="02000503000000020004" pitchFamily="2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0288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1"/>
            <a:ext cx="10974071" cy="1309815"/>
          </a:xfrm>
        </p:spPr>
        <p:txBody>
          <a:bodyPr anchor="ctr">
            <a:normAutofit/>
          </a:bodyPr>
          <a:lstStyle>
            <a:lvl1pPr>
              <a:defRPr sz="33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49" y="3903253"/>
            <a:ext cx="10974071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875677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680" y="1"/>
            <a:ext cx="10962640" cy="1309815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4680" y="1396315"/>
            <a:ext cx="5318760" cy="3892377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58560" y="1396315"/>
            <a:ext cx="5318760" cy="3892377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049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850" y="1"/>
            <a:ext cx="10974431" cy="1383957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3849" y="1383958"/>
            <a:ext cx="5327395" cy="82138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3849" y="2205347"/>
            <a:ext cx="5327395" cy="3145129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378" y="1383958"/>
            <a:ext cx="5399903" cy="82138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378" y="2205347"/>
            <a:ext cx="5399903" cy="3145129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862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6990" y="15871"/>
            <a:ext cx="10974860" cy="1293945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191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9940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724" y="1346887"/>
            <a:ext cx="3932237" cy="710515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9136" y="1346887"/>
            <a:ext cx="6870357" cy="4015946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724" y="2057400"/>
            <a:ext cx="3932237" cy="3305432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681156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724" y="1346887"/>
            <a:ext cx="3932237" cy="710515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63057" y="1346886"/>
            <a:ext cx="6926435" cy="4003591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723" y="2057403"/>
            <a:ext cx="3932237" cy="3293074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755035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492" y="0"/>
            <a:ext cx="11061359" cy="1325563"/>
          </a:xfrm>
        </p:spPr>
        <p:txBody>
          <a:bodyPr/>
          <a:lstStyle>
            <a:lvl1pPr>
              <a:defRPr>
                <a:latin typeface="Candara" charset="0"/>
                <a:ea typeface="Candara" charset="0"/>
                <a:cs typeface="Candara" charset="0"/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0492" y="2197737"/>
            <a:ext cx="11061357" cy="3128019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442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82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838200" y="6277232"/>
            <a:ext cx="7033054" cy="5807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pPr algn="l"/>
            <a:r>
              <a:rPr lang="en-US" dirty="0"/>
              <a:t>Project </a:t>
            </a:r>
            <a:r>
              <a:rPr lang="en-US" dirty="0" err="1"/>
              <a:t>titel</a:t>
            </a:r>
            <a:endParaRPr lang="en-US" dirty="0"/>
          </a:p>
        </p:txBody>
      </p:sp>
      <p:sp>
        <p:nvSpPr>
          <p:cNvPr id="9" name="Footer Placeholder 3"/>
          <p:cNvSpPr txBox="1">
            <a:spLocks/>
          </p:cNvSpPr>
          <p:nvPr userDrawn="1"/>
        </p:nvSpPr>
        <p:spPr>
          <a:xfrm>
            <a:off x="8534399" y="6400801"/>
            <a:ext cx="2965623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B657F4F-313A-3942-A218-909C3968136C}" type="slidenum">
              <a:rPr lang="en-US" sz="1400" smtClean="0"/>
              <a:t>‹nr.›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132357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49" r:id="rId1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i="0" kern="1200">
          <a:solidFill>
            <a:schemeClr val="bg1"/>
          </a:solidFill>
          <a:latin typeface="Carnac-Bold" panose="02000803000000020004" pitchFamily="2" charset="0"/>
          <a:ea typeface="Carnac-Bold" panose="02000803000000020004" pitchFamily="2" charset="0"/>
          <a:cs typeface="Carnac-Bold" panose="02000803000000020004" pitchFamily="2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b="0" i="0" kern="1200">
          <a:solidFill>
            <a:schemeClr val="tx1"/>
          </a:solidFill>
          <a:latin typeface="Carnac-Regular" panose="02000503000000020004" pitchFamily="2" charset="0"/>
          <a:ea typeface="Carnac-Regular" panose="02000503000000020004" pitchFamily="2" charset="0"/>
          <a:cs typeface="Carnac-Regular" panose="02000503000000020004" pitchFamily="2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b="0" i="0" kern="1200">
          <a:solidFill>
            <a:schemeClr val="tx1"/>
          </a:solidFill>
          <a:latin typeface="Carnac-Regular" panose="02000503000000020004" pitchFamily="2" charset="0"/>
          <a:ea typeface="Carnac-Regular" panose="02000503000000020004" pitchFamily="2" charset="0"/>
          <a:cs typeface="Carnac-Regular" panose="02000503000000020004" pitchFamily="2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b="0" i="0" kern="1200">
          <a:solidFill>
            <a:schemeClr val="tx1"/>
          </a:solidFill>
          <a:latin typeface="Carnac-Regular" panose="02000503000000020004" pitchFamily="2" charset="0"/>
          <a:ea typeface="Carnac-Regular" panose="02000503000000020004" pitchFamily="2" charset="0"/>
          <a:cs typeface="Carnac-Regular" panose="02000503000000020004" pitchFamily="2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b="0" i="0" kern="1200">
          <a:solidFill>
            <a:schemeClr val="tx1"/>
          </a:solidFill>
          <a:latin typeface="Carnac-Regular" panose="02000503000000020004" pitchFamily="2" charset="0"/>
          <a:ea typeface="Carnac-Regular" panose="02000503000000020004" pitchFamily="2" charset="0"/>
          <a:cs typeface="Carnac-Regular" panose="02000503000000020004" pitchFamily="2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b="0" i="0" kern="1200">
          <a:solidFill>
            <a:schemeClr val="tx1"/>
          </a:solidFill>
          <a:latin typeface="Carnac-Regular" panose="02000503000000020004" pitchFamily="2" charset="0"/>
          <a:ea typeface="Carnac-Regular" panose="02000503000000020004" pitchFamily="2" charset="0"/>
          <a:cs typeface="Carnac-Regular" panose="02000503000000020004" pitchFamily="2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Windenergie</a:t>
            </a:r>
            <a:r>
              <a:rPr lang="en-US" dirty="0"/>
              <a:t> in </a:t>
            </a:r>
            <a:r>
              <a:rPr lang="en-US" dirty="0" err="1"/>
              <a:t>Beuningen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NRD - </a:t>
            </a:r>
            <a:r>
              <a:rPr lang="en-US" dirty="0" err="1"/>
              <a:t>Notitie</a:t>
            </a:r>
            <a:r>
              <a:rPr lang="en-US" dirty="0"/>
              <a:t> </a:t>
            </a:r>
            <a:r>
              <a:rPr lang="en-US" dirty="0" err="1"/>
              <a:t>Reikwijdte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Detailniveau</a:t>
            </a:r>
            <a:endParaRPr lang="en-US" dirty="0"/>
          </a:p>
          <a:p>
            <a:r>
              <a:rPr lang="en-US" dirty="0" err="1"/>
              <a:t>Gemeenteraad</a:t>
            </a:r>
            <a:r>
              <a:rPr lang="en-US" dirty="0"/>
              <a:t> </a:t>
            </a:r>
            <a:r>
              <a:rPr lang="en-US" dirty="0" err="1"/>
              <a:t>Beuningen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421703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774227-DA89-4B3D-88E3-E64996A4EB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Bandbreedtes windturbines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11BD62A0-5DD4-410D-8850-191CCEACFE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230" y="1948856"/>
            <a:ext cx="15220830" cy="3183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2634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308" y="0"/>
            <a:ext cx="97007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7787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PlanMER-deel</a:t>
            </a:r>
            <a:r>
              <a:rPr lang="en-US" dirty="0"/>
              <a:t>: </a:t>
            </a:r>
            <a:r>
              <a:rPr lang="en-US" dirty="0" err="1"/>
              <a:t>Zoeklocaties</a:t>
            </a:r>
            <a:r>
              <a:rPr lang="en-US" dirty="0"/>
              <a:t> 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8649" y="1744910"/>
            <a:ext cx="10539460" cy="3658530"/>
          </a:xfrm>
        </p:spPr>
        <p:txBody>
          <a:bodyPr>
            <a:normAutofit/>
          </a:bodyPr>
          <a:lstStyle/>
          <a:p>
            <a:pPr lvl="1"/>
            <a:endParaRPr lang="en-US" sz="2500" dirty="0">
              <a:solidFill>
                <a:schemeClr val="tx1"/>
              </a:solidFill>
            </a:endParaRPr>
          </a:p>
        </p:txBody>
      </p:sp>
      <p:sp>
        <p:nvSpPr>
          <p:cNvPr id="5" name="Tijdelijke aanduiding voor tekst 2"/>
          <p:cNvSpPr txBox="1">
            <a:spLocks/>
          </p:cNvSpPr>
          <p:nvPr/>
        </p:nvSpPr>
        <p:spPr>
          <a:xfrm>
            <a:off x="628649" y="4828787"/>
            <a:ext cx="10974071" cy="8745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Carnac-Regular" panose="02000503000000020004" pitchFamily="2" charset="0"/>
                <a:ea typeface="Carnac-Regular" panose="02000503000000020004" pitchFamily="2" charset="0"/>
                <a:cs typeface="Carnac-Regular" panose="02000503000000020004" pitchFamily="2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500" b="0" i="0" kern="1200">
                <a:solidFill>
                  <a:schemeClr val="tx1">
                    <a:tint val="75000"/>
                  </a:schemeClr>
                </a:solidFill>
                <a:latin typeface="Carnac-Regular" panose="02000503000000020004" pitchFamily="2" charset="0"/>
                <a:ea typeface="Carnac-Regular" panose="02000503000000020004" pitchFamily="2" charset="0"/>
                <a:cs typeface="Carnac-Regular" panose="02000503000000020004" pitchFamily="2" charset="0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350" b="0" i="0" kern="1200">
                <a:solidFill>
                  <a:schemeClr val="tx1">
                    <a:tint val="75000"/>
                  </a:schemeClr>
                </a:solidFill>
                <a:latin typeface="Carnac-Regular" panose="02000503000000020004" pitchFamily="2" charset="0"/>
                <a:ea typeface="Carnac-Regular" panose="02000503000000020004" pitchFamily="2" charset="0"/>
                <a:cs typeface="Carnac-Regular" panose="02000503000000020004" pitchFamily="2" charset="0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Carnac-Regular" panose="02000503000000020004" pitchFamily="2" charset="0"/>
                <a:ea typeface="Carnac-Regular" panose="02000503000000020004" pitchFamily="2" charset="0"/>
                <a:cs typeface="Carnac-Regular" panose="02000503000000020004" pitchFamily="2" charset="0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Carnac-Regular" panose="02000503000000020004" pitchFamily="2" charset="0"/>
                <a:ea typeface="Carnac-Regular" panose="02000503000000020004" pitchFamily="2" charset="0"/>
                <a:cs typeface="Carnac-Regular" panose="02000503000000020004" pitchFamily="2" charset="0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solidFill>
                <a:schemeClr val="tx1"/>
              </a:solidFill>
            </a:endParaRPr>
          </a:p>
          <a:p>
            <a:endParaRPr lang="en-US">
              <a:solidFill>
                <a:schemeClr val="tx1"/>
              </a:solidFill>
            </a:endParaRPr>
          </a:p>
          <a:p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03C86F23-C482-4718-9BAD-7789A8E8FF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7945" y="1004408"/>
            <a:ext cx="8884055" cy="5853592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84E1F992-B377-4003-BEA6-CCC1CC81A0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139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0001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726BA5-6300-4B0F-84F2-E0A4A9398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Onderzoeksaspecten</a:t>
            </a:r>
            <a:r>
              <a:rPr lang="nl-NL" dirty="0"/>
              <a:t> </a:t>
            </a:r>
            <a:r>
              <a:rPr lang="nl-NL" dirty="0" err="1"/>
              <a:t>ProjectMER</a:t>
            </a:r>
            <a:r>
              <a:rPr lang="nl-NL" dirty="0"/>
              <a:t> (1)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9F36977-2083-4BE4-9CD3-6C9F3F1785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endParaRPr lang="nl-NL" dirty="0"/>
          </a:p>
          <a:p>
            <a:pPr lvl="0"/>
            <a:r>
              <a:rPr lang="nl-NL" dirty="0"/>
              <a:t>Opstelling moet voldoen aan de Omgevingsverordening Gelderland;</a:t>
            </a:r>
          </a:p>
          <a:p>
            <a:pPr lvl="0"/>
            <a:r>
              <a:rPr lang="nl-NL" dirty="0"/>
              <a:t>Opstelling moet stroken met advies van de Gebiedsraad;</a:t>
            </a:r>
          </a:p>
          <a:p>
            <a:pPr lvl="0"/>
            <a:r>
              <a:rPr lang="nl-NL" dirty="0"/>
              <a:t>Opstelling moet kunnen voldoen aan wettelijke normen (bv. voor geluid);</a:t>
            </a:r>
          </a:p>
          <a:p>
            <a:pPr lvl="0"/>
            <a:r>
              <a:rPr lang="nl-NL" dirty="0"/>
              <a:t>Opstelling mag instandhoudingsdoelen van beschermde natuurgebieden niet in gevaar brengen en mag geen invloed hebben op de staat van instandhouding van beschermde soorten </a:t>
            </a:r>
          </a:p>
          <a:p>
            <a:pPr lvl="0"/>
            <a:r>
              <a:rPr lang="nl-NL" dirty="0"/>
              <a:t>Opstelling moet voorzien zijn van een goede landschappelijke inpassing.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436603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726BA5-6300-4B0F-84F2-E0A4A9398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Onderzoeksaspecten</a:t>
            </a:r>
            <a:r>
              <a:rPr lang="nl-NL" dirty="0"/>
              <a:t> </a:t>
            </a:r>
            <a:r>
              <a:rPr lang="nl-NL" dirty="0" err="1"/>
              <a:t>ProjectMER</a:t>
            </a:r>
            <a:r>
              <a:rPr lang="nl-NL" dirty="0"/>
              <a:t> (2)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9F36977-2083-4BE4-9CD3-6C9F3F1785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NL" dirty="0"/>
          </a:p>
          <a:p>
            <a:pPr lvl="0"/>
            <a:r>
              <a:rPr lang="nl-NL" dirty="0"/>
              <a:t>Leidingen: hogedruk gasleidingen, buisleidingen, hoogspanningslijnen;</a:t>
            </a:r>
          </a:p>
          <a:p>
            <a:pPr lvl="0"/>
            <a:r>
              <a:rPr lang="nl-NL" dirty="0"/>
              <a:t>Infrastructuur: wegen, waterwegen, spoorwegen;</a:t>
            </a:r>
          </a:p>
          <a:p>
            <a:pPr lvl="0"/>
            <a:r>
              <a:rPr lang="nl-NL" dirty="0"/>
              <a:t>Ecologie: Natura 2000-gebieden en het Gelders Natuurnetwerk;</a:t>
            </a:r>
          </a:p>
          <a:p>
            <a:pPr lvl="0"/>
            <a:r>
              <a:rPr lang="nl-NL" dirty="0"/>
              <a:t>Woningen (geluid – slagschaduw – gezondheid);</a:t>
            </a:r>
          </a:p>
          <a:p>
            <a:pPr lvl="0"/>
            <a:r>
              <a:rPr lang="nl-NL" dirty="0" err="1"/>
              <a:t>Invliegfunnels</a:t>
            </a:r>
            <a:r>
              <a:rPr lang="nl-NL" dirty="0"/>
              <a:t> van luchthavens en laagvlieggebieden; </a:t>
            </a:r>
          </a:p>
          <a:p>
            <a:pPr lvl="0"/>
            <a:r>
              <a:rPr lang="nl-NL" dirty="0"/>
              <a:t>Afstand tot BEVI bedrijven (Externe Veiligheid).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521132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ProjectMER</a:t>
            </a:r>
            <a:r>
              <a:rPr lang="en-US" dirty="0"/>
              <a:t> </a:t>
            </a:r>
            <a:r>
              <a:rPr lang="en-US" dirty="0" err="1"/>
              <a:t>deel</a:t>
            </a:r>
            <a:r>
              <a:rPr lang="en-US" dirty="0"/>
              <a:t>; </a:t>
            </a:r>
            <a:r>
              <a:rPr lang="en-US" dirty="0" err="1"/>
              <a:t>alternatieven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8964" y="1443167"/>
            <a:ext cx="10974071" cy="3969661"/>
          </a:xfrm>
          <a:solidFill>
            <a:schemeClr val="bg1"/>
          </a:solidFill>
        </p:spPr>
        <p:txBody>
          <a:bodyPr>
            <a:normAutofit/>
          </a:bodyPr>
          <a:lstStyle/>
          <a:p>
            <a:endParaRPr lang="en-US" sz="2800" dirty="0">
              <a:solidFill>
                <a:schemeClr val="tx1"/>
              </a:solidFill>
            </a:endParaRPr>
          </a:p>
          <a:p>
            <a:r>
              <a:rPr lang="en-US" sz="2800" dirty="0">
                <a:solidFill>
                  <a:schemeClr val="tx1"/>
                </a:solidFill>
              </a:rPr>
              <a:t>In MER </a:t>
            </a:r>
            <a:r>
              <a:rPr lang="en-US" sz="2800" dirty="0" err="1">
                <a:solidFill>
                  <a:schemeClr val="tx1"/>
                </a:solidFill>
              </a:rPr>
              <a:t>worden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naar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verwachting</a:t>
            </a:r>
            <a:r>
              <a:rPr lang="en-US" sz="2800" dirty="0">
                <a:solidFill>
                  <a:schemeClr val="tx1"/>
                </a:solidFill>
              </a:rPr>
              <a:t> 2 à 3 </a:t>
            </a:r>
            <a:r>
              <a:rPr lang="en-US" sz="2800" dirty="0" err="1">
                <a:solidFill>
                  <a:schemeClr val="tx1"/>
                </a:solidFill>
              </a:rPr>
              <a:t>alternatieven</a:t>
            </a:r>
            <a:r>
              <a:rPr lang="en-US" sz="2800" dirty="0">
                <a:solidFill>
                  <a:schemeClr val="tx1"/>
                </a:solidFill>
              </a:rPr>
              <a:t> of </a:t>
            </a:r>
            <a:r>
              <a:rPr lang="en-US" sz="2800" dirty="0" err="1">
                <a:solidFill>
                  <a:schemeClr val="tx1"/>
                </a:solidFill>
              </a:rPr>
              <a:t>varianten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onderzocht</a:t>
            </a:r>
            <a:endParaRPr lang="en-US" sz="28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</a:endParaRPr>
          </a:p>
          <a:p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4833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774227-DA89-4B3D-88E3-E64996A4EB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76B386F-DE6E-4682-8DD2-F4127F8ED2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5968" y="1513703"/>
            <a:ext cx="10967720" cy="3830593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Beoordelingskader</a:t>
            </a:r>
          </a:p>
          <a:p>
            <a:pPr marL="0" indent="0">
              <a:buNone/>
            </a:pPr>
            <a:r>
              <a:rPr lang="nl-NL" dirty="0" err="1"/>
              <a:t>ProjectMER</a:t>
            </a:r>
            <a:r>
              <a:rPr lang="nl-NL" dirty="0"/>
              <a:t>:</a:t>
            </a:r>
          </a:p>
          <a:p>
            <a:pPr marL="0" indent="0">
              <a:buNone/>
            </a:pPr>
            <a:r>
              <a:rPr lang="nl-NL" i="1" dirty="0"/>
              <a:t>Opstellingen windturbines</a:t>
            </a: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5A0A88C1-2EE8-45D1-A9B6-68F7B535D537}"/>
              </a:ext>
            </a:extLst>
          </p:cNvPr>
          <p:cNvSpPr/>
          <p:nvPr/>
        </p:nvSpPr>
        <p:spPr>
          <a:xfrm>
            <a:off x="3845325" y="-211947"/>
            <a:ext cx="8346676" cy="706994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D09FC83E-1C1A-4461-BAD5-C84FDB402A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3422" y="390498"/>
            <a:ext cx="8898799" cy="6561363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B6F28952-FDDE-4A01-8FBC-3D4AA58D74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45554" y="3039926"/>
            <a:ext cx="8676109" cy="1449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0152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Doorkijk </a:t>
            </a:r>
            <a:r>
              <a:rPr lang="en-US" dirty="0" err="1"/>
              <a:t>naar</a:t>
            </a:r>
            <a:r>
              <a:rPr lang="en-US" dirty="0"/>
              <a:t> Combi-MER: </a:t>
            </a:r>
            <a:endParaRPr lang="nl-NL" i="1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8649" y="1744910"/>
            <a:ext cx="10539460" cy="3658530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NRD </a:t>
            </a:r>
            <a:r>
              <a:rPr lang="en-US" sz="2800" dirty="0" err="1">
                <a:solidFill>
                  <a:schemeClr val="tx1"/>
                </a:solidFill>
              </a:rPr>
              <a:t>ter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inzage</a:t>
            </a:r>
            <a:endParaRPr lang="en-US" sz="2800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chemeClr val="tx1"/>
                </a:solidFill>
              </a:rPr>
              <a:t>Indienen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zienswijze</a:t>
            </a:r>
            <a:endParaRPr lang="en-US" sz="2800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chemeClr val="tx1"/>
                </a:solidFill>
              </a:rPr>
              <a:t>Antwoordnota</a:t>
            </a:r>
            <a:endParaRPr lang="en-US" sz="2800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1"/>
              </a:solidFill>
            </a:endParaRPr>
          </a:p>
          <a:p>
            <a:r>
              <a:rPr lang="en-US" sz="2800" dirty="0" err="1">
                <a:solidFill>
                  <a:schemeClr val="tx1"/>
                </a:solidFill>
              </a:rPr>
              <a:t>En</a:t>
            </a:r>
            <a:r>
              <a:rPr lang="en-US" sz="2800" dirty="0">
                <a:solidFill>
                  <a:schemeClr val="tx1"/>
                </a:solidFill>
              </a:rPr>
              <a:t> dan: Start Combi-MER</a:t>
            </a:r>
          </a:p>
          <a:p>
            <a:endParaRPr lang="en-US" sz="2500" dirty="0">
              <a:solidFill>
                <a:schemeClr val="tx1"/>
              </a:solidFill>
            </a:endParaRPr>
          </a:p>
        </p:txBody>
      </p:sp>
      <p:sp>
        <p:nvSpPr>
          <p:cNvPr id="5" name="Tijdelijke aanduiding voor tekst 2"/>
          <p:cNvSpPr txBox="1">
            <a:spLocks/>
          </p:cNvSpPr>
          <p:nvPr/>
        </p:nvSpPr>
        <p:spPr>
          <a:xfrm>
            <a:off x="628649" y="4828787"/>
            <a:ext cx="10974071" cy="8745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Carnac-Regular" panose="02000503000000020004" pitchFamily="2" charset="0"/>
                <a:ea typeface="Carnac-Regular" panose="02000503000000020004" pitchFamily="2" charset="0"/>
                <a:cs typeface="Carnac-Regular" panose="02000503000000020004" pitchFamily="2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500" b="0" i="0" kern="1200">
                <a:solidFill>
                  <a:schemeClr val="tx1">
                    <a:tint val="75000"/>
                  </a:schemeClr>
                </a:solidFill>
                <a:latin typeface="Carnac-Regular" panose="02000503000000020004" pitchFamily="2" charset="0"/>
                <a:ea typeface="Carnac-Regular" panose="02000503000000020004" pitchFamily="2" charset="0"/>
                <a:cs typeface="Carnac-Regular" panose="02000503000000020004" pitchFamily="2" charset="0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350" b="0" i="0" kern="1200">
                <a:solidFill>
                  <a:schemeClr val="tx1">
                    <a:tint val="75000"/>
                  </a:schemeClr>
                </a:solidFill>
                <a:latin typeface="Carnac-Regular" panose="02000503000000020004" pitchFamily="2" charset="0"/>
                <a:ea typeface="Carnac-Regular" panose="02000503000000020004" pitchFamily="2" charset="0"/>
                <a:cs typeface="Carnac-Regular" panose="02000503000000020004" pitchFamily="2" charset="0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Carnac-Regular" panose="02000503000000020004" pitchFamily="2" charset="0"/>
                <a:ea typeface="Carnac-Regular" panose="02000503000000020004" pitchFamily="2" charset="0"/>
                <a:cs typeface="Carnac-Regular" panose="02000503000000020004" pitchFamily="2" charset="0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Carnac-Regular" panose="02000503000000020004" pitchFamily="2" charset="0"/>
                <a:ea typeface="Carnac-Regular" panose="02000503000000020004" pitchFamily="2" charset="0"/>
                <a:cs typeface="Carnac-Regular" panose="02000503000000020004" pitchFamily="2" charset="0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solidFill>
                <a:schemeClr val="tx1"/>
              </a:solidFill>
            </a:endParaRPr>
          </a:p>
          <a:p>
            <a:endParaRPr lang="en-US">
              <a:solidFill>
                <a:schemeClr val="tx1"/>
              </a:solidFill>
            </a:endParaRPr>
          </a:p>
          <a:p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9108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Procedure in </a:t>
            </a:r>
            <a:r>
              <a:rPr lang="en-US" dirty="0" err="1"/>
              <a:t>vogelvlucht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8648" y="4397928"/>
            <a:ext cx="10974071" cy="3658530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tx1"/>
                </a:solidFill>
              </a:rPr>
              <a:t>Milieuonderzoeken: 		2019/2020</a:t>
            </a:r>
          </a:p>
          <a:p>
            <a:r>
              <a:rPr lang="en-US">
                <a:solidFill>
                  <a:schemeClr val="tx1"/>
                </a:solidFill>
              </a:rPr>
              <a:t>Bestemmingsplan: 		2020/2021</a:t>
            </a:r>
          </a:p>
          <a:p>
            <a:r>
              <a:rPr lang="en-US">
                <a:solidFill>
                  <a:schemeClr val="tx1"/>
                </a:solidFill>
              </a:rPr>
              <a:t>Vergunningprocedure: 	2020/2021</a:t>
            </a:r>
          </a:p>
          <a:p>
            <a:endParaRPr lang="en-US">
              <a:solidFill>
                <a:schemeClr val="tx1"/>
              </a:solidFill>
            </a:endParaRPr>
          </a:p>
          <a:p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8" name="Groep 7"/>
          <p:cNvGrpSpPr/>
          <p:nvPr/>
        </p:nvGrpSpPr>
        <p:grpSpPr>
          <a:xfrm>
            <a:off x="260059" y="1394669"/>
            <a:ext cx="11475375" cy="2743200"/>
            <a:chOff x="260059" y="1394669"/>
            <a:chExt cx="11475375" cy="2743200"/>
          </a:xfrm>
        </p:grpSpPr>
        <p:pic>
          <p:nvPicPr>
            <p:cNvPr id="4" name="Afbeelding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5934" y="1394669"/>
              <a:ext cx="11239500" cy="2743200"/>
            </a:xfrm>
            <a:prstGeom prst="rect">
              <a:avLst/>
            </a:prstGeom>
          </p:spPr>
        </p:pic>
        <p:sp>
          <p:nvSpPr>
            <p:cNvPr id="7" name="Rechthoek 6"/>
            <p:cNvSpPr/>
            <p:nvPr/>
          </p:nvSpPr>
          <p:spPr>
            <a:xfrm>
              <a:off x="260059" y="1394669"/>
              <a:ext cx="1182847" cy="2747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13507480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Procedurestappen</a:t>
            </a:r>
            <a:endParaRPr lang="nl-NL" dirty="0"/>
          </a:p>
        </p:txBody>
      </p:sp>
      <p:sp>
        <p:nvSpPr>
          <p:cNvPr id="74" name="Tijdelijke aanduiding voor inhoud 2"/>
          <p:cNvSpPr txBox="1">
            <a:spLocks/>
          </p:cNvSpPr>
          <p:nvPr/>
        </p:nvSpPr>
        <p:spPr>
          <a:xfrm>
            <a:off x="675640" y="1684425"/>
            <a:ext cx="10927080" cy="444792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Carnac-Regular" panose="02000503000000020004" pitchFamily="2" charset="0"/>
                <a:ea typeface="Carnac-Regular" panose="02000503000000020004" pitchFamily="2" charset="0"/>
                <a:cs typeface="Carnac-Regular" panose="02000503000000020004" pitchFamily="2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500" b="0" i="0" kern="1200">
                <a:solidFill>
                  <a:schemeClr val="tx1">
                    <a:tint val="75000"/>
                  </a:schemeClr>
                </a:solidFill>
                <a:latin typeface="Carnac-Regular" panose="02000503000000020004" pitchFamily="2" charset="0"/>
                <a:ea typeface="Carnac-Regular" panose="02000503000000020004" pitchFamily="2" charset="0"/>
                <a:cs typeface="Carnac-Regular" panose="02000503000000020004" pitchFamily="2" charset="0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350" b="0" i="0" kern="1200">
                <a:solidFill>
                  <a:schemeClr val="tx1">
                    <a:tint val="75000"/>
                  </a:schemeClr>
                </a:solidFill>
                <a:latin typeface="Carnac-Regular" panose="02000503000000020004" pitchFamily="2" charset="0"/>
                <a:ea typeface="Carnac-Regular" panose="02000503000000020004" pitchFamily="2" charset="0"/>
                <a:cs typeface="Carnac-Regular" panose="02000503000000020004" pitchFamily="2" charset="0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Carnac-Regular" panose="02000503000000020004" pitchFamily="2" charset="0"/>
                <a:ea typeface="Carnac-Regular" panose="02000503000000020004" pitchFamily="2" charset="0"/>
                <a:cs typeface="Carnac-Regular" panose="02000503000000020004" pitchFamily="2" charset="0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Carnac-Regular" panose="02000503000000020004" pitchFamily="2" charset="0"/>
                <a:ea typeface="Carnac-Regular" panose="02000503000000020004" pitchFamily="2" charset="0"/>
                <a:cs typeface="Carnac-Regular" panose="02000503000000020004" pitchFamily="2" charset="0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AutoNum type="arabicParenR"/>
            </a:pPr>
            <a:r>
              <a:rPr lang="en-US" sz="2400">
                <a:solidFill>
                  <a:schemeClr val="tx1"/>
                </a:solidFill>
              </a:rPr>
              <a:t>Opstellen NRD</a:t>
            </a:r>
          </a:p>
          <a:p>
            <a:pPr marL="457200" indent="-457200">
              <a:buAutoNum type="arabicParenR"/>
            </a:pPr>
            <a:r>
              <a:rPr lang="en-US" sz="2400">
                <a:solidFill>
                  <a:schemeClr val="tx1"/>
                </a:solidFill>
              </a:rPr>
              <a:t>NRD ter inzage</a:t>
            </a:r>
          </a:p>
          <a:p>
            <a:pPr marL="457200" indent="-457200">
              <a:buAutoNum type="arabicParenR"/>
            </a:pPr>
            <a:r>
              <a:rPr lang="en-US" sz="2400">
                <a:solidFill>
                  <a:schemeClr val="tx1"/>
                </a:solidFill>
              </a:rPr>
              <a:t>Opstellen MER</a:t>
            </a:r>
          </a:p>
          <a:p>
            <a:pPr marL="457200" indent="-457200">
              <a:buAutoNum type="arabicParenR"/>
            </a:pPr>
            <a:r>
              <a:rPr lang="en-US" sz="2400">
                <a:solidFill>
                  <a:schemeClr val="tx1"/>
                </a:solidFill>
              </a:rPr>
              <a:t>Opstellen voorontwerp bestemmingsplan (voBP)</a:t>
            </a:r>
          </a:p>
          <a:p>
            <a:pPr marL="457200" indent="-457200">
              <a:buAutoNum type="arabicParenR"/>
            </a:pPr>
            <a:r>
              <a:rPr lang="en-US" sz="2400">
                <a:solidFill>
                  <a:schemeClr val="tx1"/>
                </a:solidFill>
              </a:rPr>
              <a:t>voBP ter inzage (eventueel met een voorlopig MER)</a:t>
            </a:r>
          </a:p>
          <a:p>
            <a:pPr marL="457200" indent="-457200">
              <a:buAutoNum type="arabicParenR"/>
            </a:pPr>
            <a:r>
              <a:rPr lang="en-US" sz="2400">
                <a:solidFill>
                  <a:schemeClr val="tx1"/>
                </a:solidFill>
              </a:rPr>
              <a:t>Opstellen ontwerpbestemmingsplan (oBP) en ontwerp omgevingsvergunning (oOV)</a:t>
            </a:r>
          </a:p>
          <a:p>
            <a:pPr marL="457200" indent="-457200">
              <a:buAutoNum type="arabicParenR"/>
            </a:pPr>
            <a:r>
              <a:rPr lang="en-US" sz="2400">
                <a:solidFill>
                  <a:schemeClr val="tx1"/>
                </a:solidFill>
              </a:rPr>
              <a:t>oBP en oOV ter inzage, samen met definitief MER</a:t>
            </a:r>
          </a:p>
          <a:p>
            <a:pPr marL="457200" indent="-457200">
              <a:buAutoNum type="arabicParenR"/>
            </a:pPr>
            <a:r>
              <a:rPr lang="en-US" sz="2400">
                <a:solidFill>
                  <a:schemeClr val="tx1"/>
                </a:solidFill>
              </a:rPr>
              <a:t>Vaststellen BP en verlenen OV</a:t>
            </a:r>
          </a:p>
          <a:p>
            <a:pPr marL="457200" indent="-457200">
              <a:buAutoNum type="arabicParenR"/>
            </a:pPr>
            <a:r>
              <a:rPr lang="en-US" sz="2400">
                <a:solidFill>
                  <a:schemeClr val="tx1"/>
                </a:solidFill>
              </a:rPr>
              <a:t>Beroepsfase</a:t>
            </a:r>
          </a:p>
        </p:txBody>
      </p:sp>
    </p:spTree>
    <p:extLst>
      <p:ext uri="{BB962C8B-B14F-4D97-AF65-F5344CB8AC3E}">
        <p14:creationId xmlns:p14="http://schemas.microsoft.com/office/powerpoint/2010/main" val="14381458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Deze</a:t>
            </a:r>
            <a:r>
              <a:rPr lang="en-US" dirty="0"/>
              <a:t> </a:t>
            </a:r>
            <a:r>
              <a:rPr lang="en-US" dirty="0" err="1"/>
              <a:t>presentatie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8649" y="1744909"/>
            <a:ext cx="10974071" cy="4328720"/>
          </a:xfrm>
        </p:spPr>
        <p:txBody>
          <a:bodyPr>
            <a:noAutofit/>
          </a:bodyPr>
          <a:lstStyle/>
          <a:p>
            <a:pPr marL="342900" indent="-342900">
              <a:buAutoNum type="arabicParenR"/>
            </a:pPr>
            <a:r>
              <a:rPr lang="en-US" sz="2000" dirty="0">
                <a:solidFill>
                  <a:schemeClr val="tx1"/>
                </a:solidFill>
              </a:rPr>
              <a:t>NRD; </a:t>
            </a:r>
            <a:r>
              <a:rPr lang="en-US" sz="2000" dirty="0" err="1">
                <a:solidFill>
                  <a:schemeClr val="tx1"/>
                </a:solidFill>
              </a:rPr>
              <a:t>startfase</a:t>
            </a:r>
            <a:r>
              <a:rPr lang="en-US" sz="2000" dirty="0">
                <a:solidFill>
                  <a:schemeClr val="tx1"/>
                </a:solidFill>
              </a:rPr>
              <a:t> van de m.e.r.-procedure</a:t>
            </a:r>
          </a:p>
          <a:p>
            <a:r>
              <a:rPr lang="en-US" sz="2000" dirty="0">
                <a:solidFill>
                  <a:schemeClr val="tx1"/>
                </a:solidFill>
              </a:rPr>
              <a:t>	</a:t>
            </a:r>
          </a:p>
          <a:p>
            <a:r>
              <a:rPr lang="en-US" sz="2000" dirty="0">
                <a:solidFill>
                  <a:schemeClr val="tx1"/>
                </a:solidFill>
              </a:rPr>
              <a:t>      </a:t>
            </a:r>
            <a:r>
              <a:rPr lang="en-US" sz="2000" dirty="0" err="1">
                <a:solidFill>
                  <a:schemeClr val="tx1"/>
                </a:solidFill>
              </a:rPr>
              <a:t>Inhoud</a:t>
            </a:r>
            <a:r>
              <a:rPr lang="en-US" sz="2000" dirty="0">
                <a:solidFill>
                  <a:schemeClr val="tx1"/>
                </a:solidFill>
              </a:rPr>
              <a:t> NRD: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en-US" sz="1700" dirty="0" err="1">
                <a:solidFill>
                  <a:schemeClr val="tx1"/>
                </a:solidFill>
              </a:rPr>
              <a:t>PlanMER</a:t>
            </a:r>
            <a:endParaRPr lang="en-US" sz="1700" dirty="0">
              <a:solidFill>
                <a:schemeClr val="tx1"/>
              </a:solidFill>
            </a:endParaRP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en-US" sz="1700" dirty="0" err="1">
                <a:solidFill>
                  <a:schemeClr val="tx1"/>
                </a:solidFill>
              </a:rPr>
              <a:t>ProjectMER</a:t>
            </a:r>
            <a:endParaRPr lang="en-US" sz="1700" dirty="0">
              <a:solidFill>
                <a:schemeClr val="tx1"/>
              </a:solidFill>
            </a:endParaRPr>
          </a:p>
          <a:p>
            <a:endParaRPr lang="en-US" sz="2000" dirty="0">
              <a:solidFill>
                <a:schemeClr val="tx1"/>
              </a:solidFill>
            </a:endParaRPr>
          </a:p>
          <a:p>
            <a:r>
              <a:rPr lang="en-US" sz="2000" dirty="0">
                <a:solidFill>
                  <a:schemeClr val="tx1"/>
                </a:solidFill>
              </a:rPr>
              <a:t>2) </a:t>
            </a:r>
            <a:r>
              <a:rPr lang="en-US" sz="2000" dirty="0" err="1">
                <a:solidFill>
                  <a:schemeClr val="tx1"/>
                </a:solidFill>
              </a:rPr>
              <a:t>Doorkijk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naar</a:t>
            </a:r>
            <a:r>
              <a:rPr lang="en-US" sz="2000" dirty="0">
                <a:solidFill>
                  <a:schemeClr val="tx1"/>
                </a:solidFill>
              </a:rPr>
              <a:t> MER</a:t>
            </a:r>
          </a:p>
          <a:p>
            <a:endParaRPr lang="en-US" sz="2000" dirty="0">
              <a:solidFill>
                <a:schemeClr val="tx1"/>
              </a:solidFill>
            </a:endParaRPr>
          </a:p>
          <a:p>
            <a:endParaRPr lang="en-US" sz="2000" dirty="0">
              <a:solidFill>
                <a:schemeClr val="tx1"/>
              </a:solidFill>
            </a:endParaRPr>
          </a:p>
          <a:p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BAEE7DA5-A190-48D7-9C2A-D6E21EDA4E6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2727" y="1744909"/>
            <a:ext cx="4679950" cy="31197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011551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NRD: </a:t>
            </a:r>
            <a:r>
              <a:rPr lang="en-US" dirty="0" err="1"/>
              <a:t>startfase</a:t>
            </a:r>
            <a:r>
              <a:rPr lang="en-US" dirty="0"/>
              <a:t> MER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8649" y="1744910"/>
            <a:ext cx="10539460" cy="3658530"/>
          </a:xfrm>
        </p:spPr>
        <p:txBody>
          <a:bodyPr>
            <a:normAutofit/>
          </a:bodyPr>
          <a:lstStyle/>
          <a:p>
            <a:r>
              <a:rPr lang="en-US" sz="2800" b="1" dirty="0" err="1">
                <a:solidFill>
                  <a:schemeClr val="tx1"/>
                </a:solidFill>
              </a:rPr>
              <a:t>Procedurele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verplichtingen</a:t>
            </a:r>
            <a:endParaRPr lang="en-US" sz="2800" b="1" dirty="0">
              <a:solidFill>
                <a:schemeClr val="tx1"/>
              </a:solidFill>
            </a:endParaRPr>
          </a:p>
          <a:p>
            <a:endParaRPr lang="en-US" sz="28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chemeClr val="tx1"/>
                </a:solidFill>
              </a:rPr>
              <a:t>Kennisgeving</a:t>
            </a:r>
            <a:r>
              <a:rPr lang="en-US" sz="2800" dirty="0">
                <a:solidFill>
                  <a:schemeClr val="tx1"/>
                </a:solidFill>
              </a:rPr>
              <a:t> start m.e.r.-procedure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chemeClr val="tx1"/>
                </a:solidFill>
              </a:rPr>
              <a:t>Terinzagelegging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stukken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5" name="Tijdelijke aanduiding voor tekst 2"/>
          <p:cNvSpPr txBox="1">
            <a:spLocks/>
          </p:cNvSpPr>
          <p:nvPr/>
        </p:nvSpPr>
        <p:spPr>
          <a:xfrm>
            <a:off x="628649" y="4828787"/>
            <a:ext cx="10974071" cy="8745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Carnac-Regular" panose="02000503000000020004" pitchFamily="2" charset="0"/>
                <a:ea typeface="Carnac-Regular" panose="02000503000000020004" pitchFamily="2" charset="0"/>
                <a:cs typeface="Carnac-Regular" panose="02000503000000020004" pitchFamily="2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500" b="0" i="0" kern="1200">
                <a:solidFill>
                  <a:schemeClr val="tx1">
                    <a:tint val="75000"/>
                  </a:schemeClr>
                </a:solidFill>
                <a:latin typeface="Carnac-Regular" panose="02000503000000020004" pitchFamily="2" charset="0"/>
                <a:ea typeface="Carnac-Regular" panose="02000503000000020004" pitchFamily="2" charset="0"/>
                <a:cs typeface="Carnac-Regular" panose="02000503000000020004" pitchFamily="2" charset="0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350" b="0" i="0" kern="1200">
                <a:solidFill>
                  <a:schemeClr val="tx1">
                    <a:tint val="75000"/>
                  </a:schemeClr>
                </a:solidFill>
                <a:latin typeface="Carnac-Regular" panose="02000503000000020004" pitchFamily="2" charset="0"/>
                <a:ea typeface="Carnac-Regular" panose="02000503000000020004" pitchFamily="2" charset="0"/>
                <a:cs typeface="Carnac-Regular" panose="02000503000000020004" pitchFamily="2" charset="0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Carnac-Regular" panose="02000503000000020004" pitchFamily="2" charset="0"/>
                <a:ea typeface="Carnac-Regular" panose="02000503000000020004" pitchFamily="2" charset="0"/>
                <a:cs typeface="Carnac-Regular" panose="02000503000000020004" pitchFamily="2" charset="0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Carnac-Regular" panose="02000503000000020004" pitchFamily="2" charset="0"/>
                <a:ea typeface="Carnac-Regular" panose="02000503000000020004" pitchFamily="2" charset="0"/>
                <a:cs typeface="Carnac-Regular" panose="02000503000000020004" pitchFamily="2" charset="0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solidFill>
                <a:schemeClr val="tx1"/>
              </a:solidFill>
            </a:endParaRPr>
          </a:p>
          <a:p>
            <a:endParaRPr lang="en-US">
              <a:solidFill>
                <a:schemeClr val="tx1"/>
              </a:solidFill>
            </a:endParaRPr>
          </a:p>
          <a:p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5586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726BA5-6300-4B0F-84F2-E0A4A9398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NRD – de inhoud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9F36977-2083-4BE4-9CD3-6C9F3F1785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5640" y="1544596"/>
            <a:ext cx="6318612" cy="3830593"/>
          </a:xfrm>
        </p:spPr>
        <p:txBody>
          <a:bodyPr>
            <a:normAutofit fontScale="92500" lnSpcReduction="10000"/>
          </a:bodyPr>
          <a:lstStyle/>
          <a:p>
            <a:r>
              <a:rPr lang="nl-NL" dirty="0"/>
              <a:t>NRD = Notitie Reikwijdte en Detailniveau</a:t>
            </a:r>
          </a:p>
          <a:p>
            <a:r>
              <a:rPr lang="nl-NL" dirty="0"/>
              <a:t>NRD is ‘de inhoudsopgave’ van de </a:t>
            </a:r>
            <a:r>
              <a:rPr lang="nl-NL" dirty="0" err="1"/>
              <a:t>Comi</a:t>
            </a:r>
            <a:r>
              <a:rPr lang="nl-NL" dirty="0"/>
              <a:t>-MER: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i="1" dirty="0"/>
              <a:t>    je geeft aan </a:t>
            </a:r>
            <a:r>
              <a:rPr lang="nl-NL" b="1" i="1" dirty="0"/>
              <a:t>wat </a:t>
            </a:r>
            <a:r>
              <a:rPr lang="nl-NL" i="1" dirty="0"/>
              <a:t>je gaat onderzoeken</a:t>
            </a:r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Combi-MER start na NRD en bestaat uit:</a:t>
            </a:r>
          </a:p>
          <a:p>
            <a:endParaRPr lang="nl-NL" dirty="0"/>
          </a:p>
          <a:p>
            <a:pPr lvl="1"/>
            <a:r>
              <a:rPr lang="nl-NL" dirty="0" err="1"/>
              <a:t>PlanMER</a:t>
            </a:r>
            <a:r>
              <a:rPr lang="nl-NL" dirty="0"/>
              <a:t>: Beste zoeklocatie binnen de gemeente</a:t>
            </a:r>
          </a:p>
          <a:p>
            <a:pPr lvl="1"/>
            <a:endParaRPr lang="nl-NL" dirty="0"/>
          </a:p>
          <a:p>
            <a:pPr lvl="1"/>
            <a:r>
              <a:rPr lang="nl-NL" dirty="0" err="1"/>
              <a:t>ProjectMER</a:t>
            </a:r>
            <a:r>
              <a:rPr lang="nl-NL" dirty="0"/>
              <a:t>: Beste windturbinelocaties binnen de zoeklocatie</a:t>
            </a:r>
          </a:p>
          <a:p>
            <a:pPr lvl="1"/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AB510D1E-D01F-4DBA-BFE3-8F0D528231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420" y="-63465"/>
            <a:ext cx="4636580" cy="6921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8942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Combi-MER:</a:t>
            </a:r>
            <a:br>
              <a:rPr lang="en-US" dirty="0"/>
            </a:br>
            <a:r>
              <a:rPr lang="en-US" i="1" dirty="0" err="1"/>
              <a:t>PlanMER-deel</a:t>
            </a:r>
            <a:r>
              <a:rPr lang="en-US" dirty="0"/>
              <a:t> en </a:t>
            </a:r>
            <a:r>
              <a:rPr lang="en-US" i="1" dirty="0" err="1"/>
              <a:t>projectMER-deel</a:t>
            </a:r>
            <a:endParaRPr lang="nl-NL" i="1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8649" y="1744910"/>
            <a:ext cx="10539460" cy="3658530"/>
          </a:xfrm>
        </p:spPr>
        <p:txBody>
          <a:bodyPr>
            <a:normAutofit fontScale="92500" lnSpcReduction="20000"/>
          </a:bodyPr>
          <a:lstStyle/>
          <a:p>
            <a:r>
              <a:rPr lang="en-US" sz="2800" b="1" dirty="0" err="1">
                <a:solidFill>
                  <a:schemeClr val="tx1"/>
                </a:solidFill>
              </a:rPr>
              <a:t>PlanMER-deel</a:t>
            </a:r>
            <a:endParaRPr lang="en-US" sz="2800" b="1" dirty="0">
              <a:solidFill>
                <a:schemeClr val="tx1"/>
              </a:solidFill>
            </a:endParaRPr>
          </a:p>
          <a:p>
            <a:r>
              <a:rPr lang="en-US" sz="2800" dirty="0" err="1">
                <a:solidFill>
                  <a:schemeClr val="tx1"/>
                </a:solidFill>
              </a:rPr>
              <a:t>Afweging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locaties</a:t>
            </a:r>
            <a:r>
              <a:rPr lang="en-US" sz="2800" dirty="0">
                <a:solidFill>
                  <a:schemeClr val="tx1"/>
                </a:solidFill>
              </a:rPr>
              <a:t> in </a:t>
            </a:r>
            <a:r>
              <a:rPr lang="en-US" sz="2800" dirty="0" err="1">
                <a:solidFill>
                  <a:schemeClr val="tx1"/>
                </a:solidFill>
              </a:rPr>
              <a:t>planMER-deel</a:t>
            </a:r>
            <a:r>
              <a:rPr lang="en-US" sz="2800" dirty="0">
                <a:solidFill>
                  <a:schemeClr val="tx1"/>
                </a:solidFill>
              </a:rPr>
              <a:t>: </a:t>
            </a:r>
            <a:r>
              <a:rPr lang="en-US" sz="2800" dirty="0" err="1">
                <a:solidFill>
                  <a:schemeClr val="tx1"/>
                </a:solidFill>
              </a:rPr>
              <a:t>gehele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grondgebied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gemeente</a:t>
            </a:r>
            <a:endParaRPr lang="en-US" sz="2800" dirty="0">
              <a:solidFill>
                <a:schemeClr val="tx1"/>
              </a:solidFill>
            </a:endParaRP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sz="2500" dirty="0" err="1">
                <a:solidFill>
                  <a:schemeClr val="tx1"/>
                </a:solidFill>
              </a:rPr>
              <a:t>Startkaart</a:t>
            </a:r>
            <a:r>
              <a:rPr lang="en-US" sz="2500" dirty="0">
                <a:solidFill>
                  <a:schemeClr val="tx1"/>
                </a:solidFill>
              </a:rPr>
              <a:t>: quick scan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sz="2500" dirty="0" err="1">
                <a:solidFill>
                  <a:schemeClr val="tx1"/>
                </a:solidFill>
              </a:rPr>
              <a:t>Ruimtelijk</a:t>
            </a:r>
            <a:r>
              <a:rPr lang="en-US" sz="2500" dirty="0">
                <a:solidFill>
                  <a:schemeClr val="tx1"/>
                </a:solidFill>
              </a:rPr>
              <a:t> </a:t>
            </a:r>
            <a:r>
              <a:rPr lang="en-US" sz="2500" dirty="0" err="1">
                <a:solidFill>
                  <a:schemeClr val="tx1"/>
                </a:solidFill>
              </a:rPr>
              <a:t>beleidskader</a:t>
            </a:r>
            <a:r>
              <a:rPr lang="en-US" sz="2500" dirty="0">
                <a:solidFill>
                  <a:schemeClr val="tx1"/>
                </a:solidFill>
              </a:rPr>
              <a:t> (</a:t>
            </a:r>
            <a:r>
              <a:rPr lang="en-US" sz="2500" dirty="0" err="1">
                <a:solidFill>
                  <a:schemeClr val="tx1"/>
                </a:solidFill>
              </a:rPr>
              <a:t>provincie</a:t>
            </a:r>
            <a:r>
              <a:rPr lang="en-US" sz="2500" dirty="0">
                <a:solidFill>
                  <a:schemeClr val="tx1"/>
                </a:solidFill>
              </a:rPr>
              <a:t>, </a:t>
            </a:r>
            <a:r>
              <a:rPr lang="en-US" sz="2500" dirty="0" err="1">
                <a:solidFill>
                  <a:schemeClr val="tx1"/>
                </a:solidFill>
              </a:rPr>
              <a:t>gemeente</a:t>
            </a:r>
            <a:r>
              <a:rPr lang="en-US" sz="2500" dirty="0">
                <a:solidFill>
                  <a:schemeClr val="tx1"/>
                </a:solidFill>
              </a:rPr>
              <a:t>) </a:t>
            </a:r>
            <a:r>
              <a:rPr lang="en-US" sz="2500" dirty="0" err="1">
                <a:solidFill>
                  <a:schemeClr val="tx1"/>
                </a:solidFill>
              </a:rPr>
              <a:t>speelt</a:t>
            </a:r>
            <a:r>
              <a:rPr lang="en-US" sz="2500" dirty="0">
                <a:solidFill>
                  <a:schemeClr val="tx1"/>
                </a:solidFill>
              </a:rPr>
              <a:t> </a:t>
            </a:r>
            <a:r>
              <a:rPr lang="en-US" sz="2500" dirty="0" err="1">
                <a:solidFill>
                  <a:schemeClr val="tx1"/>
                </a:solidFill>
              </a:rPr>
              <a:t>geen</a:t>
            </a:r>
            <a:r>
              <a:rPr lang="en-US" sz="2500" dirty="0">
                <a:solidFill>
                  <a:schemeClr val="tx1"/>
                </a:solidFill>
              </a:rPr>
              <a:t> </a:t>
            </a:r>
            <a:r>
              <a:rPr lang="en-US" sz="2500" dirty="0" err="1">
                <a:solidFill>
                  <a:schemeClr val="tx1"/>
                </a:solidFill>
              </a:rPr>
              <a:t>rol</a:t>
            </a:r>
            <a:endParaRPr lang="en-US" sz="2500" dirty="0">
              <a:solidFill>
                <a:schemeClr val="tx1"/>
              </a:solidFill>
            </a:endParaRPr>
          </a:p>
          <a:p>
            <a:endParaRPr lang="en-US" sz="2800" b="1" dirty="0">
              <a:solidFill>
                <a:schemeClr val="tx1"/>
              </a:solidFill>
            </a:endParaRPr>
          </a:p>
          <a:p>
            <a:r>
              <a:rPr lang="en-US" sz="2800" b="1" dirty="0">
                <a:solidFill>
                  <a:schemeClr val="tx1"/>
                </a:solidFill>
              </a:rPr>
              <a:t>ProjectMER-</a:t>
            </a:r>
            <a:r>
              <a:rPr lang="en-US" sz="2800" b="1" dirty="0" err="1">
                <a:solidFill>
                  <a:schemeClr val="tx1"/>
                </a:solidFill>
              </a:rPr>
              <a:t>deel</a:t>
            </a:r>
            <a:endParaRPr lang="en-US" sz="2800" b="1" dirty="0">
              <a:solidFill>
                <a:schemeClr val="tx1"/>
              </a:solidFill>
            </a:endParaRPr>
          </a:p>
          <a:p>
            <a:r>
              <a:rPr lang="en-US" sz="2800" dirty="0" err="1">
                <a:solidFill>
                  <a:schemeClr val="tx1"/>
                </a:solidFill>
              </a:rPr>
              <a:t>Beoordeling</a:t>
            </a:r>
            <a:r>
              <a:rPr lang="en-US" sz="2800" dirty="0">
                <a:solidFill>
                  <a:schemeClr val="tx1"/>
                </a:solidFill>
              </a:rPr>
              <a:t> 2 a 3 </a:t>
            </a:r>
            <a:r>
              <a:rPr lang="en-US" sz="2800" dirty="0" err="1">
                <a:solidFill>
                  <a:schemeClr val="tx1"/>
                </a:solidFill>
              </a:rPr>
              <a:t>alternatieven</a:t>
            </a:r>
            <a:r>
              <a:rPr lang="en-US" sz="2800" dirty="0">
                <a:solidFill>
                  <a:schemeClr val="tx1"/>
                </a:solidFill>
              </a:rPr>
              <a:t> op </a:t>
            </a:r>
            <a:r>
              <a:rPr lang="en-US" sz="2800" dirty="0" err="1">
                <a:solidFill>
                  <a:schemeClr val="tx1"/>
                </a:solidFill>
              </a:rPr>
              <a:t>voorkeurslocatie</a:t>
            </a:r>
            <a:r>
              <a:rPr lang="en-US" sz="2800" dirty="0">
                <a:solidFill>
                  <a:schemeClr val="tx1"/>
                </a:solidFill>
              </a:rPr>
              <a:t>: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sz="2500" dirty="0" err="1">
                <a:solidFill>
                  <a:schemeClr val="tx1"/>
                </a:solidFill>
              </a:rPr>
              <a:t>Aantal</a:t>
            </a:r>
            <a:r>
              <a:rPr lang="en-US" sz="2500" dirty="0">
                <a:solidFill>
                  <a:schemeClr val="tx1"/>
                </a:solidFill>
              </a:rPr>
              <a:t> </a:t>
            </a:r>
            <a:r>
              <a:rPr lang="en-US" sz="2500" dirty="0" err="1">
                <a:solidFill>
                  <a:schemeClr val="tx1"/>
                </a:solidFill>
              </a:rPr>
              <a:t>windturbines</a:t>
            </a:r>
            <a:endParaRPr lang="en-US" sz="2500" dirty="0">
              <a:solidFill>
                <a:schemeClr val="tx1"/>
              </a:solidFill>
            </a:endParaRP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sz="2500" dirty="0" err="1">
                <a:solidFill>
                  <a:schemeClr val="tx1"/>
                </a:solidFill>
              </a:rPr>
              <a:t>Windturbineklasse</a:t>
            </a:r>
            <a:endParaRPr lang="en-US" sz="2500" dirty="0">
              <a:solidFill>
                <a:schemeClr val="tx1"/>
              </a:solidFill>
            </a:endParaRP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sz="2500" dirty="0" err="1">
                <a:solidFill>
                  <a:schemeClr val="tx1"/>
                </a:solidFill>
              </a:rPr>
              <a:t>Opstellingsvariant</a:t>
            </a:r>
            <a:r>
              <a:rPr lang="en-US" sz="2500" dirty="0">
                <a:solidFill>
                  <a:schemeClr val="tx1"/>
                </a:solidFill>
              </a:rPr>
              <a:t> (“</a:t>
            </a:r>
            <a:r>
              <a:rPr lang="en-US" sz="2500" dirty="0" err="1">
                <a:solidFill>
                  <a:schemeClr val="tx1"/>
                </a:solidFill>
              </a:rPr>
              <a:t>lijnopstelling</a:t>
            </a:r>
            <a:r>
              <a:rPr lang="en-US" sz="2500" dirty="0">
                <a:solidFill>
                  <a:schemeClr val="tx1"/>
                </a:solidFill>
              </a:rPr>
              <a:t>”, “</a:t>
            </a:r>
            <a:r>
              <a:rPr lang="en-US" sz="2500" dirty="0" err="1">
                <a:solidFill>
                  <a:schemeClr val="tx1"/>
                </a:solidFill>
              </a:rPr>
              <a:t>carré</a:t>
            </a:r>
            <a:r>
              <a:rPr lang="en-US" sz="2500" dirty="0">
                <a:solidFill>
                  <a:schemeClr val="tx1"/>
                </a:solidFill>
              </a:rPr>
              <a:t> </a:t>
            </a:r>
            <a:r>
              <a:rPr lang="en-US" sz="2500" dirty="0" err="1">
                <a:solidFill>
                  <a:schemeClr val="tx1"/>
                </a:solidFill>
              </a:rPr>
              <a:t>opstelling</a:t>
            </a:r>
            <a:r>
              <a:rPr lang="en-US" sz="2500" dirty="0">
                <a:solidFill>
                  <a:schemeClr val="tx1"/>
                </a:solidFill>
              </a:rPr>
              <a:t>”)</a:t>
            </a:r>
          </a:p>
        </p:txBody>
      </p:sp>
      <p:sp>
        <p:nvSpPr>
          <p:cNvPr id="5" name="Tijdelijke aanduiding voor tekst 2"/>
          <p:cNvSpPr txBox="1">
            <a:spLocks/>
          </p:cNvSpPr>
          <p:nvPr/>
        </p:nvSpPr>
        <p:spPr>
          <a:xfrm>
            <a:off x="628649" y="4828787"/>
            <a:ext cx="10974071" cy="8745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Carnac-Regular" panose="02000503000000020004" pitchFamily="2" charset="0"/>
                <a:ea typeface="Carnac-Regular" panose="02000503000000020004" pitchFamily="2" charset="0"/>
                <a:cs typeface="Carnac-Regular" panose="02000503000000020004" pitchFamily="2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500" b="0" i="0" kern="1200">
                <a:solidFill>
                  <a:schemeClr val="tx1">
                    <a:tint val="75000"/>
                  </a:schemeClr>
                </a:solidFill>
                <a:latin typeface="Carnac-Regular" panose="02000503000000020004" pitchFamily="2" charset="0"/>
                <a:ea typeface="Carnac-Regular" panose="02000503000000020004" pitchFamily="2" charset="0"/>
                <a:cs typeface="Carnac-Regular" panose="02000503000000020004" pitchFamily="2" charset="0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350" b="0" i="0" kern="1200">
                <a:solidFill>
                  <a:schemeClr val="tx1">
                    <a:tint val="75000"/>
                  </a:schemeClr>
                </a:solidFill>
                <a:latin typeface="Carnac-Regular" panose="02000503000000020004" pitchFamily="2" charset="0"/>
                <a:ea typeface="Carnac-Regular" panose="02000503000000020004" pitchFamily="2" charset="0"/>
                <a:cs typeface="Carnac-Regular" panose="02000503000000020004" pitchFamily="2" charset="0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Carnac-Regular" panose="02000503000000020004" pitchFamily="2" charset="0"/>
                <a:ea typeface="Carnac-Regular" panose="02000503000000020004" pitchFamily="2" charset="0"/>
                <a:cs typeface="Carnac-Regular" panose="02000503000000020004" pitchFamily="2" charset="0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Carnac-Regular" panose="02000503000000020004" pitchFamily="2" charset="0"/>
                <a:ea typeface="Carnac-Regular" panose="02000503000000020004" pitchFamily="2" charset="0"/>
                <a:cs typeface="Carnac-Regular" panose="02000503000000020004" pitchFamily="2" charset="0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solidFill>
                <a:schemeClr val="tx1"/>
              </a:solidFill>
            </a:endParaRPr>
          </a:p>
          <a:p>
            <a:endParaRPr lang="en-US">
              <a:solidFill>
                <a:schemeClr val="tx1"/>
              </a:solidFill>
            </a:endParaRPr>
          </a:p>
          <a:p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0005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726BA5-6300-4B0F-84F2-E0A4A9398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Beleidskader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9F36977-2083-4BE4-9CD3-6C9F3F1785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Rijksbeleid : In 2020 14% van alle energie duurzaam</a:t>
            </a:r>
          </a:p>
          <a:p>
            <a:endParaRPr lang="nl-NL" dirty="0"/>
          </a:p>
          <a:p>
            <a:r>
              <a:rPr lang="nl-NL" dirty="0"/>
              <a:t>Provinciaal beleid: windenergie kansrijke locatie langs A73</a:t>
            </a:r>
          </a:p>
          <a:p>
            <a:endParaRPr lang="nl-NL" dirty="0"/>
          </a:p>
          <a:p>
            <a:r>
              <a:rPr lang="nl-NL" dirty="0"/>
              <a:t>Gemeentelijke beleid:</a:t>
            </a:r>
          </a:p>
          <a:p>
            <a:pPr lvl="1"/>
            <a:r>
              <a:rPr lang="nl-NL" dirty="0"/>
              <a:t>Locatieplan – 9 april 2019	2/3</a:t>
            </a:r>
            <a:r>
              <a:rPr lang="nl-NL" baseline="30000" dirty="0"/>
              <a:t>e</a:t>
            </a:r>
            <a:r>
              <a:rPr lang="nl-NL" dirty="0"/>
              <a:t> wind 1/3</a:t>
            </a:r>
            <a:r>
              <a:rPr lang="nl-NL" baseline="30000" dirty="0"/>
              <a:t>e</a:t>
            </a:r>
            <a:r>
              <a:rPr lang="nl-NL" dirty="0"/>
              <a:t> zon – </a:t>
            </a:r>
            <a:r>
              <a:rPr lang="nl-NL" dirty="0" err="1"/>
              <a:t>Energieas</a:t>
            </a:r>
            <a:r>
              <a:rPr lang="nl-NL" dirty="0"/>
              <a:t> - Participatievoorwaarden</a:t>
            </a:r>
          </a:p>
          <a:p>
            <a:pPr lvl="1"/>
            <a:r>
              <a:rPr lang="nl-NL" dirty="0"/>
              <a:t>Energievisie – 2017		Energieneutraal 2040</a:t>
            </a:r>
          </a:p>
          <a:p>
            <a:pPr marL="342900" lvl="1" indent="0">
              <a:buNone/>
            </a:pPr>
            <a:endParaRPr lang="nl-NL" dirty="0"/>
          </a:p>
          <a:p>
            <a:pPr marL="342900" lvl="1" indent="0">
              <a:buNone/>
            </a:pPr>
            <a:endParaRPr lang="nl-NL" dirty="0"/>
          </a:p>
          <a:p>
            <a:pPr marL="342900" lvl="1" indent="0">
              <a:buNone/>
            </a:pPr>
            <a:r>
              <a:rPr lang="nl-NL" dirty="0"/>
              <a:t>Waarom nu ook nog een </a:t>
            </a:r>
            <a:r>
              <a:rPr lang="nl-NL" dirty="0" err="1"/>
              <a:t>CombiMER</a:t>
            </a:r>
            <a:r>
              <a:rPr lang="nl-NL" dirty="0"/>
              <a:t>?</a:t>
            </a:r>
          </a:p>
          <a:p>
            <a:pPr lvl="1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566388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774227-DA89-4B3D-88E3-E64996A4EB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Provinciaal beleid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76B386F-DE6E-4682-8DD2-F4127F8ED2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98263C9F-9792-4181-8433-824272BE316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75640" y="1309815"/>
            <a:ext cx="7538605" cy="5548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7856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726BA5-6300-4B0F-84F2-E0A4A9398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Gemeentelijk beleid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9F36977-2083-4BE4-9CD3-6C9F3F1785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87835C04-FB8D-4F0B-AD81-A952E0C755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34434"/>
            <a:ext cx="8383163" cy="5523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9536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774227-DA89-4B3D-88E3-E64996A4EB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Onderzoeksaspecten</a:t>
            </a:r>
            <a:r>
              <a:rPr lang="nl-NL" dirty="0"/>
              <a:t> Plan-MER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4B5E52BC-F2F3-444C-AF41-5E6ACD59A1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62461" y="1705650"/>
            <a:ext cx="12556268" cy="3904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451271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B&amp;vR">
      <a:dk1>
        <a:srgbClr val="000000"/>
      </a:dk1>
      <a:lt1>
        <a:srgbClr val="FFFFFF"/>
      </a:lt1>
      <a:dk2>
        <a:srgbClr val="E2251D"/>
      </a:dk2>
      <a:lt2>
        <a:srgbClr val="808080"/>
      </a:lt2>
      <a:accent1>
        <a:srgbClr val="D52B1E"/>
      </a:accent1>
      <a:accent2>
        <a:srgbClr val="FED100"/>
      </a:accent2>
      <a:accent3>
        <a:srgbClr val="9E1C64"/>
      </a:accent3>
      <a:accent4>
        <a:srgbClr val="009FAC"/>
      </a:accent4>
      <a:accent5>
        <a:srgbClr val="E5530E"/>
      </a:accent5>
      <a:accent6>
        <a:srgbClr val="FFFFFF"/>
      </a:accent6>
      <a:hlink>
        <a:srgbClr val="FFFFFF"/>
      </a:hlink>
      <a:folHlink>
        <a:srgbClr val="FFFFFF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jabloon - Powerpoint breedbeeld 169" id="{6E5CFAB6-CDBC-4109-862A-B63FDFAE231F}" vid="{613A48E1-20CA-4428-97C0-3DFCC1FC511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5DACE59FA4B6C4D8D5795234112D6BC" ma:contentTypeVersion="10" ma:contentTypeDescription="Create a new document." ma:contentTypeScope="" ma:versionID="46156084010b4f2ec70f71ffa3e678d5">
  <xsd:schema xmlns:xsd="http://www.w3.org/2001/XMLSchema" xmlns:xs="http://www.w3.org/2001/XMLSchema" xmlns:p="http://schemas.microsoft.com/office/2006/metadata/properties" xmlns:ns2="f91e6223-d6f6-4592-b955-e2fabf1b201d" xmlns:ns3="de0172d0-7cdd-4d41-8580-cc00a66a5b7d" targetNamespace="http://schemas.microsoft.com/office/2006/metadata/properties" ma:root="true" ma:fieldsID="7e64dd76986e812c8d52585ea866aa2c" ns2:_="" ns3:_="">
    <xsd:import namespace="f91e6223-d6f6-4592-b955-e2fabf1b201d"/>
    <xsd:import namespace="de0172d0-7cdd-4d41-8580-cc00a66a5b7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1e6223-d6f6-4592-b955-e2fabf1b201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0172d0-7cdd-4d41-8580-cc00a66a5b7d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B7E11FF-F98C-4846-A4B0-92FDDF9641DF}">
  <ds:schemaRefs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de0172d0-7cdd-4d41-8580-cc00a66a5b7d"/>
    <ds:schemaRef ds:uri="f91e6223-d6f6-4592-b955-e2fabf1b201d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BA49796C-256F-4AB5-AA1F-662E244559E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91e6223-d6f6-4592-b955-e2fabf1b201d"/>
    <ds:schemaRef ds:uri="de0172d0-7cdd-4d41-8580-cc00a66a5b7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27F5D94-D2D6-44A8-B753-727B1F43EDD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Sjabloon - Powerpoint breedbeeld 169</Template>
  <TotalTime>1478</TotalTime>
  <Words>390</Words>
  <Application>Microsoft Office PowerPoint</Application>
  <PresentationFormat>Breedbeeld</PresentationFormat>
  <Paragraphs>101</Paragraphs>
  <Slides>19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Candara</vt:lpstr>
      <vt:lpstr>Carnac-Bold</vt:lpstr>
      <vt:lpstr>Carnac-Regular</vt:lpstr>
      <vt:lpstr>Kantoorthema</vt:lpstr>
      <vt:lpstr>Windenergie in Beuningen</vt:lpstr>
      <vt:lpstr>Deze presentatie</vt:lpstr>
      <vt:lpstr>1. NRD: startfase MER</vt:lpstr>
      <vt:lpstr>NRD – de inhoud</vt:lpstr>
      <vt:lpstr>Combi-MER: PlanMER-deel en projectMER-deel</vt:lpstr>
      <vt:lpstr>Beleidskader</vt:lpstr>
      <vt:lpstr>Provinciaal beleid</vt:lpstr>
      <vt:lpstr>Gemeentelijk beleid</vt:lpstr>
      <vt:lpstr>Onderzoeksaspecten Plan-MER</vt:lpstr>
      <vt:lpstr>Bandbreedtes windturbines</vt:lpstr>
      <vt:lpstr>PowerPoint-presentatie</vt:lpstr>
      <vt:lpstr>PlanMER-deel: Zoeklocaties </vt:lpstr>
      <vt:lpstr>Onderzoeksaspecten ProjectMER (1)</vt:lpstr>
      <vt:lpstr>Onderzoeksaspecten ProjectMER (2)</vt:lpstr>
      <vt:lpstr>ProjectMER deel; alternatieven</vt:lpstr>
      <vt:lpstr>PowerPoint-presentatie</vt:lpstr>
      <vt:lpstr>Doorkijk naar Combi-MER: </vt:lpstr>
      <vt:lpstr>Procedure in vogelvlucht</vt:lpstr>
      <vt:lpstr>Procedurestappen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Windenergie in Beuningen</dc:title>
  <dc:creator>Steven Velthuijsen</dc:creator>
  <cp:lastModifiedBy>Ruud van Rijn</cp:lastModifiedBy>
  <cp:revision>62</cp:revision>
  <dcterms:created xsi:type="dcterms:W3CDTF">2019-07-08T12:24:09Z</dcterms:created>
  <dcterms:modified xsi:type="dcterms:W3CDTF">2019-09-17T16:56:15Z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0x01010045DACE59FA4B6C4D8D5795234112D6BC</vt:lpwstr>
  </property>
  <property fmtid="{D5CDD505-2E9C-101B-9397-08002B2CF9AE}" pid="3" name="Order">
    <vt:r8>8200</vt:r8>
  </property>
</Properties>
</file>